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89065" autoAdjust="0"/>
  </p:normalViewPr>
  <p:slideViewPr>
    <p:cSldViewPr>
      <p:cViewPr varScale="1">
        <p:scale>
          <a:sx n="66" d="100"/>
          <a:sy n="66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88BE7-092F-4366-93E0-24C8B1BEDD5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9001E-443F-4EC1-8163-9A6B931B5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9001E-443F-4EC1-8163-9A6B931B59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9B596C-6CC9-4B20-9028-0840584E39D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2050D8-F09A-4976-8419-FC1F35DA9D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6072230" cy="1154017"/>
          </a:xfrm>
        </p:spPr>
        <p:txBody>
          <a:bodyPr>
            <a:normAutofit fontScale="90000"/>
          </a:bodyPr>
          <a:lstStyle/>
          <a:p>
            <a:r>
              <a:rPr lang="sr-Cyrl-RS" sz="5600" i="1" dirty="0" smtClean="0"/>
              <a:t>Пословни план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14282" y="1857364"/>
            <a:ext cx="4714908" cy="5000636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&lt;</a:t>
            </a:r>
            <a:r>
              <a:rPr lang="sr-Cyrl-RS" sz="3000" dirty="0" smtClean="0"/>
              <a:t>бизнис план</a:t>
            </a:r>
            <a:r>
              <a:rPr lang="en-US" sz="3000" dirty="0" smtClean="0"/>
              <a:t>&gt;</a:t>
            </a:r>
          </a:p>
          <a:p>
            <a:endParaRPr lang="en-US" sz="4800" dirty="0" smtClean="0"/>
          </a:p>
          <a:p>
            <a:endParaRPr lang="sr-Cyrl-RS" sz="3000" i="1" dirty="0" smtClean="0"/>
          </a:p>
          <a:p>
            <a:endParaRPr lang="sr-Cyrl-RS" sz="3000" i="1" dirty="0" smtClean="0"/>
          </a:p>
          <a:p>
            <a:endParaRPr lang="sr-Cyrl-RS" sz="3000" i="1" dirty="0" smtClean="0"/>
          </a:p>
          <a:p>
            <a:r>
              <a:rPr lang="sr-Cyrl-RS" sz="3000" i="1" dirty="0" smtClean="0"/>
              <a:t>Предмет:</a:t>
            </a:r>
            <a:endParaRPr lang="en-US" sz="3000" i="1" dirty="0" smtClean="0"/>
          </a:p>
          <a:p>
            <a:r>
              <a:rPr lang="sr-Cyrl-RS" sz="3000" i="1" dirty="0" smtClean="0"/>
              <a:t>Предузетништво</a:t>
            </a:r>
          </a:p>
          <a:p>
            <a:r>
              <a:rPr lang="sr-Cyrl-RS" sz="3000" i="1" dirty="0" smtClean="0"/>
              <a:t>Одељење: 3-8</a:t>
            </a:r>
            <a:endParaRPr lang="sr-Cyrl-RS" sz="3000" i="1" dirty="0" smtClean="0"/>
          </a:p>
          <a:p>
            <a:r>
              <a:rPr lang="sr-Cyrl-RS" sz="3000" i="1" dirty="0" smtClean="0"/>
              <a:t>Предметни наставник: Невена Маринковић</a:t>
            </a:r>
            <a:endParaRPr lang="en-US" sz="3000" i="1" dirty="0" smtClean="0"/>
          </a:p>
          <a:p>
            <a:endParaRPr lang="en-US" sz="4800" dirty="0"/>
          </a:p>
        </p:txBody>
      </p:sp>
      <p:pic>
        <p:nvPicPr>
          <p:cNvPr id="5" name="Picture Placeholder 4" descr="Cooporate-go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>
          <a:xfrm rot="420000">
            <a:off x="3139307" y="1160879"/>
            <a:ext cx="5280927" cy="3996664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00728" y="6000768"/>
            <a:ext cx="3143272" cy="679122"/>
          </a:xfrm>
          <a:prstGeom prst="rect">
            <a:avLst/>
          </a:prstGeom>
        </p:spPr>
        <p:txBody>
          <a:bodyPr vert="horz" lIns="64008" rIns="45720" bIns="45720" anchor="t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sr-Cyrl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Обавезно гледати на </a:t>
            </a:r>
            <a:r>
              <a:rPr kumimoji="0" lang="sr-Latn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SHOW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5429288" cy="642918"/>
          </a:xfrm>
        </p:spPr>
        <p:txBody>
          <a:bodyPr>
            <a:noAutofit/>
          </a:bodyPr>
          <a:lstStyle/>
          <a:p>
            <a:r>
              <a:rPr lang="sr-Cyrl-RS" sz="3000" dirty="0" smtClean="0"/>
              <a:t>ТРОШКОВИ И ВРСТЕ ТРОШКОВА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72264" y="0"/>
            <a:ext cx="2571736" cy="1357298"/>
          </a:xfrm>
        </p:spPr>
        <p:txBody>
          <a:bodyPr/>
          <a:lstStyle/>
          <a:p>
            <a:r>
              <a:rPr lang="sr-Latn-RS" i="1" dirty="0" smtClean="0"/>
              <a:t>“</a:t>
            </a:r>
            <a:r>
              <a:rPr lang="ru-RU" i="1" dirty="0" smtClean="0"/>
              <a:t>Геније је један одсто инспирације и деведесет и девет одсто зноја.”</a:t>
            </a:r>
          </a:p>
          <a:p>
            <a:r>
              <a:rPr lang="ru-RU" i="1" dirty="0" smtClean="0"/>
              <a:t>Томас Едисон</a:t>
            </a:r>
            <a:endParaRPr lang="en-US" sz="1500" i="1" dirty="0"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85918" y="5786454"/>
            <a:ext cx="6929486" cy="714380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lang="sr-Latn-RS" sz="2500" dirty="0" smtClean="0">
              <a:latin typeface="+mj-lt"/>
            </a:endParaRPr>
          </a:p>
        </p:txBody>
      </p:sp>
      <p:pic>
        <p:nvPicPr>
          <p:cNvPr id="1026" name="Picture 2" descr="C:\Users\Laptop\Desktop\konkurs\growth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864" r="9864"/>
          <a:stretch>
            <a:fillRect/>
          </a:stretch>
        </p:blipFill>
        <p:spPr bwMode="auto">
          <a:xfrm>
            <a:off x="4857752" y="2285992"/>
            <a:ext cx="3646487" cy="3406775"/>
          </a:xfrm>
          <a:prstGeom prst="rect">
            <a:avLst/>
          </a:prstGeom>
          <a:noFill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52434" y="1295384"/>
            <a:ext cx="3500462" cy="3643338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lang="sr-Latn-RS" sz="15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50017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Трошкови су саставни део пословања, а њихов настанак представља за то да неко предузеће или </a:t>
            </a:r>
            <a:r>
              <a:rPr lang="ru-RU" dirty="0" smtClean="0"/>
              <a:t>предузетник  </a:t>
            </a:r>
            <a:r>
              <a:rPr lang="ru-RU" dirty="0" smtClean="0"/>
              <a:t>уопште започне реализацију своје пословне идеје.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Рентабилност је економско мерило успешности пословања, које показује исплативост уложеног капитала у неком временском периоду, а исказује се кроз однос пословног резултата односно профита и уложеног  капитала.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57356" y="571501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Ако су приходи већи од расхода-остварена је добит.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ptop\Desktop\konkurs\istockphoto-508552806-1024x1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340" b="6340"/>
          <a:stretch>
            <a:fillRect/>
          </a:stretch>
        </p:blipFill>
        <p:spPr bwMode="auto">
          <a:xfrm>
            <a:off x="5000628" y="2635156"/>
            <a:ext cx="3792541" cy="33116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1785926"/>
            <a:ext cx="6072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Драги моји ученици надам се да смо данашњу наставну јединицу сви савладали како кроз презентацију тако и кроз дат пример, тако да можемо урадити и домаћи задтак и обновити градиво.</a:t>
            </a:r>
          </a:p>
          <a:p>
            <a:r>
              <a:rPr lang="sr-Cyrl-RS" dirty="0" smtClean="0"/>
              <a:t>Ваш задатак је 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Израда бизнис плана за сопствену бизнис идеју.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Задатак можете предати  у </a:t>
            </a:r>
            <a:r>
              <a:rPr lang="ru-RU" dirty="0" smtClean="0">
                <a:solidFill>
                  <a:srgbClr val="FF0000"/>
                </a:solidFill>
              </a:rPr>
              <a:t>(ппт</a:t>
            </a:r>
            <a:r>
              <a:rPr lang="sr-Cyrl-RS" dirty="0" smtClean="0">
                <a:solidFill>
                  <a:srgbClr val="FF0000"/>
                </a:solidFill>
              </a:rPr>
              <a:t>-презентација</a:t>
            </a:r>
            <a:r>
              <a:rPr lang="sr-Cyrl-RS" dirty="0" smtClean="0">
                <a:solidFill>
                  <a:srgbClr val="FF0000"/>
                </a:solidFill>
              </a:rPr>
              <a:t>, </a:t>
            </a:r>
            <a:r>
              <a:rPr lang="sr-Cyrl-RS" dirty="0" smtClean="0">
                <a:solidFill>
                  <a:srgbClr val="FF0000"/>
                </a:solidFill>
              </a:rPr>
              <a:t>документ  у ворду </a:t>
            </a:r>
            <a:r>
              <a:rPr lang="ru-RU" dirty="0" smtClean="0">
                <a:solidFill>
                  <a:srgbClr val="FF0000"/>
                </a:solidFill>
              </a:rPr>
              <a:t>или писати у свесци сликати и послати).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Радове слати у гугл учионицу.</a:t>
            </a:r>
          </a:p>
          <a:p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>
                <a:solidFill>
                  <a:srgbClr val="FF0000"/>
                </a:solidFill>
              </a:rPr>
              <a:t>Ваша </a:t>
            </a:r>
            <a:r>
              <a:rPr lang="sr-Cyrl-RS" dirty="0" smtClean="0">
                <a:solidFill>
                  <a:srgbClr val="FF0000"/>
                </a:solidFill>
              </a:rPr>
              <a:t>професорка Невена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sr-Cyrl-RS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857232"/>
            <a:ext cx="3357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000" dirty="0" smtClean="0">
                <a:solidFill>
                  <a:schemeClr val="tx2"/>
                </a:solidFill>
              </a:rPr>
              <a:t>Домаћи задатак: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15370" cy="857256"/>
          </a:xfrm>
        </p:spPr>
        <p:txBody>
          <a:bodyPr>
            <a:normAutofit fontScale="90000"/>
          </a:bodyPr>
          <a:lstStyle/>
          <a:p>
            <a:r>
              <a:rPr lang="sr-Latn-RS" sz="3500" dirty="0" smtClean="0"/>
              <a:t/>
            </a:r>
            <a:br>
              <a:rPr lang="sr-Latn-RS" sz="3500" dirty="0" smtClean="0"/>
            </a:br>
            <a:r>
              <a:rPr lang="sr-Latn-RS" sz="3500" dirty="0" smtClean="0"/>
              <a:t/>
            </a:r>
            <a:br>
              <a:rPr lang="sr-Latn-RS" sz="3500" dirty="0" smtClean="0"/>
            </a:br>
            <a:r>
              <a:rPr lang="sr-Latn-RS" sz="3500" dirty="0" smtClean="0"/>
              <a:t/>
            </a:r>
            <a:br>
              <a:rPr lang="sr-Latn-RS" sz="3500" dirty="0" smtClean="0"/>
            </a:br>
            <a:r>
              <a:rPr lang="sr-Latn-RS" sz="3500" dirty="0" smtClean="0"/>
              <a:t/>
            </a:r>
            <a:br>
              <a:rPr lang="sr-Latn-RS" sz="3500" dirty="0" smtClean="0"/>
            </a:br>
            <a:r>
              <a:rPr lang="sr-Latn-RS" sz="3500" dirty="0" smtClean="0"/>
              <a:t/>
            </a:r>
            <a:br>
              <a:rPr lang="sr-Latn-RS" sz="3500" dirty="0" smtClean="0"/>
            </a:br>
            <a:r>
              <a:rPr lang="sr-Cyrl-RS" sz="3500" dirty="0" smtClean="0"/>
              <a:t>Ш</a:t>
            </a:r>
            <a:r>
              <a:rPr lang="sr-Cyrl-RS" sz="3500" dirty="0" smtClean="0"/>
              <a:t>та </a:t>
            </a:r>
            <a:r>
              <a:rPr lang="sr-Cyrl-RS" sz="3500" dirty="0" smtClean="0"/>
              <a:t>је то бизнис план?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857364"/>
            <a:ext cx="3143272" cy="28937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Представља документ који садржи основне елементе пословног подухвата које предузеће или ПРЕДУЗЕТНИК намерава да реализује.</a:t>
            </a:r>
            <a:endParaRPr lang="en-US" sz="2000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1285852" y="3357562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>
          <a:xfrm>
            <a:off x="2214546" y="3929066"/>
            <a:ext cx="3143272" cy="831522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Biznis plan - Biznis i Industrija - Firme/kompanije - Bijeljina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249" r="2249"/>
          <a:stretch>
            <a:fillRect/>
          </a:stretch>
        </p:blipFill>
        <p:spPr bwMode="auto">
          <a:xfrm>
            <a:off x="5786446" y="3357562"/>
            <a:ext cx="3037537" cy="3234505"/>
          </a:xfrm>
          <a:prstGeom prst="rect">
            <a:avLst/>
          </a:prstGeom>
          <a:noFill/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4714876" y="1500174"/>
            <a:ext cx="4214842" cy="1545902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48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Пословни план треба да покаже да ли пословна идеја има довољан потенцијал, односно да ли постоји шансе да та идеја постигне успех на тржишту.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3108" y="3929066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рема </a:t>
            </a:r>
            <a:r>
              <a:rPr lang="ru-RU" dirty="0" smtClean="0"/>
              <a:t>закону </a:t>
            </a:r>
            <a:r>
              <a:rPr lang="en-US" dirty="0" smtClean="0"/>
              <a:t>,</a:t>
            </a:r>
            <a:r>
              <a:rPr lang="ru-RU" dirty="0" smtClean="0"/>
              <a:t>физичко </a:t>
            </a:r>
            <a:r>
              <a:rPr lang="ru-RU" dirty="0" smtClean="0"/>
              <a:t>лице које остварује приход сопственим радом.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5072098" cy="121444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3300" dirty="0" smtClean="0"/>
              <a:t>Када правимо бизнис план?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29356" y="214290"/>
            <a:ext cx="2714644" cy="1214446"/>
          </a:xfrm>
        </p:spPr>
        <p:txBody>
          <a:bodyPr/>
          <a:lstStyle/>
          <a:p>
            <a:r>
              <a:rPr lang="sr-Cyrl-RS" dirty="0" smtClean="0"/>
              <a:t>“</a:t>
            </a:r>
            <a:r>
              <a:rPr lang="sr-Cyrl-RS" sz="1500" i="1" dirty="0" smtClean="0"/>
              <a:t>Не планирати значи планирати неуспех.”</a:t>
            </a:r>
          </a:p>
          <a:p>
            <a:r>
              <a:rPr lang="sr-Cyrl-RS" sz="1500" i="1" dirty="0" smtClean="0"/>
              <a:t>Бенџамин Френклин</a:t>
            </a:r>
            <a:endParaRPr lang="en-US" sz="1500" i="1" dirty="0"/>
          </a:p>
        </p:txBody>
      </p:sp>
      <p:sp>
        <p:nvSpPr>
          <p:cNvPr id="6" name="Rectangle 5"/>
          <p:cNvSpPr/>
          <p:nvPr/>
        </p:nvSpPr>
        <p:spPr>
          <a:xfrm>
            <a:off x="214282" y="17859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Бизнис план нам показује да ли наша пословна идеја заиста "функционише".</a:t>
            </a:r>
            <a:br>
              <a:rPr lang="ru-RU" dirty="0" smtClean="0"/>
            </a:br>
            <a:r>
              <a:rPr lang="ru-RU" dirty="0" smtClean="0"/>
              <a:t> Сви смо ми пристрасни према својим идејама, али план помаже да их објективно сагледамо.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282" y="4214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Када пођемо у продавницу, правимо списак, план шта све треба да купимо како бисмо направили квалитетан ручак. Слична ситуација је и код покретања соптвеног посла. Уколико нема плана, ради се насумице, а то не води резултатима.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833" r="7833"/>
          <a:stretch>
            <a:fillRect/>
          </a:stretch>
        </p:blipFill>
        <p:spPr bwMode="auto">
          <a:xfrm>
            <a:off x="6000760" y="3571876"/>
            <a:ext cx="2883437" cy="26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7786742" cy="928694"/>
          </a:xfrm>
        </p:spPr>
        <p:txBody>
          <a:bodyPr>
            <a:normAutofit/>
          </a:bodyPr>
          <a:lstStyle/>
          <a:p>
            <a:r>
              <a:rPr lang="sr-Cyrl-CS" sz="3000" dirty="0" smtClean="0"/>
              <a:t>С</a:t>
            </a:r>
            <a:r>
              <a:rPr lang="sr-Cyrl-RS" sz="3000" dirty="0" smtClean="0"/>
              <a:t>адржај пословног плана: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571612"/>
            <a:ext cx="4676780" cy="34364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Резиме бизнис плана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Општи подаци  о предузећу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Опис производа/услуга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Маркетинг план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Производни план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Организациони план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Финансијски план и анализа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500" dirty="0" smtClean="0"/>
              <a:t>Закључак и предлог</a:t>
            </a:r>
            <a:endParaRPr lang="en-US" sz="2500" dirty="0"/>
          </a:p>
        </p:txBody>
      </p:sp>
      <p:pic>
        <p:nvPicPr>
          <p:cNvPr id="15362" name="Picture 2" descr="C:\Users\Laptop\Desktop\konkurs\20-12-15-light_bubble-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57" b="9257"/>
          <a:stretch>
            <a:fillRect/>
          </a:stretch>
        </p:blipFill>
        <p:spPr bwMode="auto">
          <a:xfrm>
            <a:off x="5280572" y="3143248"/>
            <a:ext cx="3863428" cy="3148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6500826" cy="928669"/>
          </a:xfrm>
        </p:spPr>
        <p:txBody>
          <a:bodyPr>
            <a:normAutofit/>
          </a:bodyPr>
          <a:lstStyle/>
          <a:p>
            <a:r>
              <a:rPr lang="sr-Cyrl-RS" sz="3000" dirty="0" smtClean="0"/>
              <a:t>Р</a:t>
            </a:r>
            <a:r>
              <a:rPr lang="sr-Cyrl-RS" sz="3000" dirty="0" smtClean="0"/>
              <a:t>езиме </a:t>
            </a:r>
            <a:r>
              <a:rPr lang="sr-Cyrl-RS" sz="3000" dirty="0" smtClean="0"/>
              <a:t>бизнис </a:t>
            </a:r>
            <a:r>
              <a:rPr lang="sr-Cyrl-RS" sz="3000" dirty="0" smtClean="0"/>
              <a:t>плана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7158" y="1643050"/>
            <a:ext cx="3357586" cy="4500594"/>
          </a:xfrm>
        </p:spPr>
        <p:txBody>
          <a:bodyPr>
            <a:noAutofit/>
          </a:bodyPr>
          <a:lstStyle/>
          <a:p>
            <a:r>
              <a:rPr lang="ru-RU" sz="2500" dirty="0" smtClean="0"/>
              <a:t>Треба </a:t>
            </a:r>
            <a:r>
              <a:rPr lang="ru-RU" sz="2500" dirty="0" smtClean="0"/>
              <a:t> да  </a:t>
            </a:r>
            <a:r>
              <a:rPr lang="ru-RU" sz="2500" dirty="0" smtClean="0"/>
              <a:t>презентује суштину предложеног улагања.</a:t>
            </a:r>
          </a:p>
          <a:p>
            <a:r>
              <a:rPr lang="ru-RU" sz="2500" dirty="0" smtClean="0"/>
              <a:t>Треба навести основне податке у вези  са  предлогом </a:t>
            </a:r>
            <a:r>
              <a:rPr lang="ru-RU" sz="2500" dirty="0" smtClean="0"/>
              <a:t>потреба </a:t>
            </a:r>
            <a:r>
              <a:rPr lang="ru-RU" sz="2500" dirty="0" smtClean="0"/>
              <a:t>за финансирање предвиђеног  бизнис плана.</a:t>
            </a:r>
            <a:endParaRPr lang="en-US" sz="2500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595" b="10595"/>
          <a:stretch>
            <a:fillRect/>
          </a:stretch>
        </p:blipFill>
        <p:spPr bwMode="auto">
          <a:xfrm rot="420000">
            <a:off x="4008563" y="1338272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sr-Latn-RS" sz="2500" dirty="0" smtClean="0">
                <a:solidFill>
                  <a:srgbClr val="FF0000"/>
                </a:solidFill>
              </a:rPr>
              <a:t> </a:t>
            </a:r>
            <a:r>
              <a:rPr lang="ru-RU" sz="3300" dirty="0" smtClean="0"/>
              <a:t>Шта </a:t>
            </a:r>
            <a:r>
              <a:rPr lang="ru-RU" sz="3300" dirty="0" smtClean="0"/>
              <a:t>написати </a:t>
            </a:r>
            <a:r>
              <a:rPr lang="ru-RU" sz="3300" dirty="0" smtClean="0"/>
              <a:t>у делу општи </a:t>
            </a:r>
            <a:r>
              <a:rPr lang="ru-RU" sz="3300" dirty="0" smtClean="0"/>
              <a:t>подаци </a:t>
            </a:r>
            <a:r>
              <a:rPr lang="ru-RU" sz="3300" dirty="0" smtClean="0"/>
              <a:t>о предузећу?</a:t>
            </a:r>
            <a:endParaRPr lang="en-US" sz="33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5786446" cy="2357454"/>
          </a:xfrm>
        </p:spPr>
        <p:txBody>
          <a:bodyPr>
            <a:noAutofit/>
          </a:bodyPr>
          <a:lstStyle/>
          <a:p>
            <a:r>
              <a:rPr lang="ru-RU" sz="1900" dirty="0" smtClean="0"/>
              <a:t>Овде треба навести:</a:t>
            </a:r>
          </a:p>
          <a:p>
            <a:endParaRPr lang="ru-RU" sz="1900" dirty="0" smtClean="0"/>
          </a:p>
          <a:p>
            <a:r>
              <a:rPr lang="ru-RU" sz="1900" dirty="0" smtClean="0"/>
              <a:t>Идентификационе </a:t>
            </a:r>
            <a:r>
              <a:rPr lang="ru-RU" sz="1900" dirty="0" smtClean="0"/>
              <a:t>податке о </a:t>
            </a:r>
            <a:r>
              <a:rPr lang="ru-RU" sz="1900" dirty="0" smtClean="0"/>
              <a:t>предузећу (адреса, бројеви </a:t>
            </a:r>
            <a:r>
              <a:rPr lang="ru-RU" sz="1900" dirty="0" smtClean="0"/>
              <a:t>телефона и факса</a:t>
            </a:r>
            <a:r>
              <a:rPr lang="ru-RU" sz="1900" dirty="0" smtClean="0"/>
              <a:t>, број </a:t>
            </a:r>
            <a:r>
              <a:rPr lang="ru-RU" sz="1900" dirty="0" smtClean="0"/>
              <a:t>жиро рачуна, матични број)</a:t>
            </a:r>
            <a:r>
              <a:rPr lang="en-US" sz="1900" dirty="0" smtClean="0"/>
              <a:t>, </a:t>
            </a:r>
            <a:r>
              <a:rPr lang="sr-Cyrl-RS" sz="1900" dirty="0" smtClean="0"/>
              <a:t>и</a:t>
            </a:r>
            <a:r>
              <a:rPr lang="ru-RU" sz="1900" dirty="0" smtClean="0"/>
              <a:t>нформације о запосленима</a:t>
            </a:r>
            <a:r>
              <a:rPr lang="ru-RU" sz="1900" dirty="0" smtClean="0"/>
              <a:t>, податке </a:t>
            </a:r>
            <a:r>
              <a:rPr lang="ru-RU" sz="1900" dirty="0" smtClean="0"/>
              <a:t>о врсти </a:t>
            </a:r>
            <a:r>
              <a:rPr lang="ru-RU" sz="1900" dirty="0" smtClean="0"/>
              <a:t> делатности</a:t>
            </a:r>
            <a:r>
              <a:rPr lang="ru-RU" sz="1900" dirty="0" smtClean="0"/>
              <a:t>.</a:t>
            </a: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214282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Трећи део </a:t>
            </a:r>
            <a:r>
              <a:rPr lang="ru-RU" dirty="0" smtClean="0"/>
              <a:t>бизниса плана односи </a:t>
            </a:r>
            <a:r>
              <a:rPr lang="ru-RU" dirty="0" smtClean="0"/>
              <a:t>се на </a:t>
            </a:r>
            <a:r>
              <a:rPr lang="ru-RU" dirty="0" smtClean="0"/>
              <a:t>ПРОИЗВОД/УСЛУГА која је </a:t>
            </a:r>
            <a:r>
              <a:rPr lang="ru-RU" dirty="0" smtClean="0"/>
              <a:t>предмет разматраног подухвата и бизниса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36442" r="20192" b="9388"/>
          <a:stretch>
            <a:fillRect/>
          </a:stretch>
        </p:blipFill>
        <p:spPr bwMode="auto">
          <a:xfrm>
            <a:off x="357158" y="4429132"/>
            <a:ext cx="4429156" cy="220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54455"/>
          <a:stretch>
            <a:fillRect/>
          </a:stretch>
        </p:blipFill>
        <p:spPr bwMode="auto">
          <a:xfrm>
            <a:off x="5715008" y="1428736"/>
            <a:ext cx="3000396" cy="47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4786314" cy="1785949"/>
          </a:xfrm>
        </p:spPr>
        <p:txBody>
          <a:bodyPr>
            <a:normAutofit/>
          </a:bodyPr>
          <a:lstStyle/>
          <a:p>
            <a:r>
              <a:rPr lang="ru-RU" dirty="0" smtClean="0"/>
              <a:t>У четвртом делу бизнс плана  треба разрадити </a:t>
            </a:r>
            <a:r>
              <a:rPr lang="ru-RU" dirty="0" smtClean="0">
                <a:solidFill>
                  <a:srgbClr val="FF0000"/>
                </a:solidFill>
              </a:rPr>
              <a:t>МАРКЕТИНГ ПЛАН </a:t>
            </a:r>
            <a:r>
              <a:rPr lang="ru-RU" dirty="0" smtClean="0"/>
              <a:t>који обухвата анализу и процену тржишта и конкуренције, као и план продаје производа или услуга.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572364" y="1500174"/>
            <a:ext cx="1571636" cy="500066"/>
          </a:xfrm>
        </p:spPr>
        <p:txBody>
          <a:bodyPr/>
          <a:lstStyle/>
          <a:p>
            <a:r>
              <a:rPr lang="sr-Cyrl-RS" sz="1500" dirty="0" smtClean="0">
                <a:solidFill>
                  <a:srgbClr val="FF0000"/>
                </a:solidFill>
              </a:rPr>
              <a:t>СЛАБОСТИ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928794" y="1214422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07125" y="1821645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214282" y="3143248"/>
            <a:ext cx="2857520" cy="3071834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swot analiz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07" r="7007"/>
          <a:stretch>
            <a:fillRect/>
          </a:stretch>
        </p:blipFill>
        <p:spPr bwMode="auto">
          <a:xfrm>
            <a:off x="5143504" y="2714620"/>
            <a:ext cx="3398838" cy="31496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5500694" y="2071678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572396" y="2285992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536413" y="5322107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08049" y="5393545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 txBox="1">
            <a:spLocks/>
          </p:cNvSpPr>
          <p:nvPr/>
        </p:nvSpPr>
        <p:spPr>
          <a:xfrm>
            <a:off x="5357818" y="1500174"/>
            <a:ext cx="1357322" cy="500066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sr-Cyrl-RS" sz="1500" dirty="0" smtClean="0">
                <a:solidFill>
                  <a:srgbClr val="FF0000"/>
                </a:solidFill>
              </a:rPr>
              <a:t>СНАГЕ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7286612" y="6143644"/>
            <a:ext cx="1857388" cy="571504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sr-Cyrl-RS" sz="1500" dirty="0" smtClean="0">
                <a:solidFill>
                  <a:srgbClr val="FF0000"/>
                </a:solidFill>
              </a:rPr>
              <a:t>ПРЕТЊЕ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5214942" y="6215058"/>
            <a:ext cx="1500230" cy="642942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sr-Cyrl-RS" sz="1500" dirty="0" smtClean="0">
                <a:solidFill>
                  <a:srgbClr val="FF0000"/>
                </a:solidFill>
              </a:rPr>
              <a:t>ПРИЛИКЕ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2357422" y="2214554"/>
            <a:ext cx="2714644" cy="928694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5984" y="2285992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Главни </a:t>
            </a:r>
            <a:r>
              <a:rPr lang="ru-RU" dirty="0" smtClean="0"/>
              <a:t>циљ максималан </a:t>
            </a:r>
            <a:r>
              <a:rPr lang="ru-RU" dirty="0" smtClean="0"/>
              <a:t>могући ниво продаје на циљном тржишту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071810"/>
            <a:ext cx="2857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Детаљан опис производа/услуга</a:t>
            </a:r>
          </a:p>
          <a:p>
            <a:r>
              <a:rPr lang="ru-RU" dirty="0" smtClean="0"/>
              <a:t>Анализа локације</a:t>
            </a:r>
          </a:p>
          <a:p>
            <a:r>
              <a:rPr lang="ru-RU" dirty="0" smtClean="0"/>
              <a:t>Анализа купаца-план продаје</a:t>
            </a:r>
          </a:p>
          <a:p>
            <a:r>
              <a:rPr lang="ru-RU" dirty="0" smtClean="0"/>
              <a:t>Анализа</a:t>
            </a:r>
            <a:r>
              <a:rPr lang="en-US" dirty="0" smtClean="0"/>
              <a:t> </a:t>
            </a:r>
            <a:r>
              <a:rPr lang="ru-RU" dirty="0" smtClean="0"/>
              <a:t>конкуренције</a:t>
            </a:r>
          </a:p>
          <a:p>
            <a:r>
              <a:rPr lang="ru-RU" dirty="0" smtClean="0"/>
              <a:t>Анализа циљног</a:t>
            </a:r>
            <a:r>
              <a:rPr lang="en-US" dirty="0" smtClean="0"/>
              <a:t> </a:t>
            </a:r>
            <a:r>
              <a:rPr lang="ru-RU" dirty="0" smtClean="0"/>
              <a:t>тржишта </a:t>
            </a:r>
            <a:r>
              <a:rPr lang="en-US" dirty="0" smtClean="0"/>
              <a:t>S</a:t>
            </a:r>
            <a:r>
              <a:rPr lang="ru-RU" dirty="0" smtClean="0"/>
              <a:t>WОТ анализа</a:t>
            </a:r>
            <a:endParaRPr lang="ru-RU" dirty="0" smtClean="0"/>
          </a:p>
          <a:p>
            <a:r>
              <a:rPr lang="ru-RU" dirty="0" smtClean="0"/>
              <a:t>Маркетинг програм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4500594" cy="214314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План производње треба да пружи податке о производним могућностима  и потребама за реализацију планираног подухвата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2714620"/>
            <a:ext cx="2533640" cy="2179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Основни елементи производног плана су </a:t>
            </a:r>
            <a:r>
              <a:rPr lang="sr-Latn-RS" sz="2000" dirty="0" smtClean="0"/>
              <a:t>:</a:t>
            </a:r>
          </a:p>
          <a:p>
            <a:endParaRPr lang="sr-Latn-RS" sz="2000" dirty="0" smtClean="0"/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План физичког обима и структуре производње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Анализа локације</a:t>
            </a:r>
            <a:endParaRPr lang="en-US" sz="1500" dirty="0"/>
          </a:p>
        </p:txBody>
      </p:sp>
      <p:sp>
        <p:nvSpPr>
          <p:cNvPr id="5" name="Right Arrow 4"/>
          <p:cNvSpPr/>
          <p:nvPr/>
        </p:nvSpPr>
        <p:spPr>
          <a:xfrm>
            <a:off x="2571736" y="4071942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786182" y="3714752"/>
            <a:ext cx="2533640" cy="2179320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8" name="AutoShape 8" descr="https://www.govercontracting.com/wp-content/uploads/2015/11/plann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86182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Обим </a:t>
            </a:r>
            <a:r>
              <a:rPr lang="ru-RU" dirty="0" smtClean="0"/>
              <a:t>производње , опис </a:t>
            </a:r>
            <a:r>
              <a:rPr lang="ru-RU" dirty="0" smtClean="0"/>
              <a:t>технологије која ће бити коришћења, као и количина и динамика трошења (материјал</a:t>
            </a:r>
            <a:r>
              <a:rPr lang="ru-RU" dirty="0" smtClean="0"/>
              <a:t>, енергија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71670" y="285728"/>
            <a:ext cx="54689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000" b="1" dirty="0" smtClean="0">
                <a:solidFill>
                  <a:schemeClr val="tx2"/>
                </a:solidFill>
              </a:rPr>
              <a:t>Шта је то производни план?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5143512"/>
            <a:ext cx="4429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Организациони план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Овај део бизнис плана садржи информације о људским ресурсима и организационој структури предузећа. </a:t>
            </a:r>
            <a:endParaRPr lang="en-US" dirty="0"/>
          </a:p>
        </p:txBody>
      </p:sp>
      <p:pic>
        <p:nvPicPr>
          <p:cNvPr id="12" name="Picture 4" descr="PPT - PREDMET OSNOVI MENADŽMENTA Prof.dr Ljiljana Miletić ..."/>
          <p:cNvPicPr>
            <a:picLocks noChangeAspect="1" noChangeArrowheads="1"/>
          </p:cNvPicPr>
          <p:nvPr/>
        </p:nvPicPr>
        <p:blipFill>
          <a:blip r:embed="rId2"/>
          <a:srcRect l="7730" t="19051" r="7730" b="6331"/>
          <a:stretch>
            <a:fillRect/>
          </a:stretch>
        </p:blipFill>
        <p:spPr bwMode="auto">
          <a:xfrm>
            <a:off x="4857752" y="1285860"/>
            <a:ext cx="3714776" cy="2226484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4071966" cy="1714512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21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1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2100" b="0" dirty="0" smtClean="0">
                <a:solidFill>
                  <a:schemeClr val="tx1"/>
                </a:solidFill>
                <a:latin typeface="+mn-lt"/>
              </a:rPr>
              <a:t>Финансијски план је последњи сегмент бизнис плана, који обједињује и усклађује из претходних сегмента бизнис плана формирајући финансијку целину.</a:t>
            </a:r>
            <a:endParaRPr lang="en-US" sz="2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4414" y="5715016"/>
            <a:ext cx="1781172" cy="357190"/>
          </a:xfrm>
        </p:spPr>
        <p:txBody>
          <a:bodyPr>
            <a:noAutofit/>
          </a:bodyPr>
          <a:lstStyle/>
          <a:p>
            <a:r>
              <a:rPr lang="sr-Cyrl-RS" sz="2500" dirty="0" smtClean="0"/>
              <a:t>ПРОДАЈА</a:t>
            </a:r>
            <a:endParaRPr lang="sr-Latn-RS" sz="2500" dirty="0" smtClean="0"/>
          </a:p>
          <a:p>
            <a:endParaRPr lang="en-US" sz="2500" dirty="0"/>
          </a:p>
        </p:txBody>
      </p:sp>
      <p:sp>
        <p:nvSpPr>
          <p:cNvPr id="22532" name="AutoShape 4" descr="What Does a Company Balance Sheet Tell Yo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What Does a Company Balance Sheet Tell Yo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Balance Sheet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How to Calculate Working Capital on the Balance 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How to Calculate Working Capital on the Balance 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4" name="Picture 16" descr="Calculator icon Royalty Free Vector Image - VectorStock"/>
          <p:cNvPicPr>
            <a:picLocks noChangeAspect="1" noChangeArrowheads="1"/>
          </p:cNvPicPr>
          <p:nvPr/>
        </p:nvPicPr>
        <p:blipFill>
          <a:blip r:embed="rId3" cstate="print"/>
          <a:srcRect b="16365"/>
          <a:stretch>
            <a:fillRect/>
          </a:stretch>
        </p:blipFill>
        <p:spPr bwMode="auto">
          <a:xfrm>
            <a:off x="6286512" y="3214686"/>
            <a:ext cx="1788833" cy="1428760"/>
          </a:xfrm>
          <a:prstGeom prst="rect">
            <a:avLst/>
          </a:prstGeom>
          <a:noFill/>
        </p:spPr>
      </p:pic>
      <p:sp>
        <p:nvSpPr>
          <p:cNvPr id="22546" name="AutoShape 18" descr="Money bag - Free busines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AutoShape 20" descr="Money bag - Free busines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AutoShape 22" descr="Money ba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AutoShape 24" descr="Money ba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54" name="Picture 26" descr="Dinero Png Sack Of Money Icon Png - Clip Art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876"/>
            <a:ext cx="1162025" cy="1162025"/>
          </a:xfrm>
          <a:prstGeom prst="rect">
            <a:avLst/>
          </a:prstGeom>
          <a:noFill/>
        </p:spPr>
      </p:pic>
      <p:sp>
        <p:nvSpPr>
          <p:cNvPr id="22556" name="AutoShape 28" descr="A High Rise 3D Financial Bar Chart On Graph Paper With Up Arro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AutoShape 30" descr="A High Rise 3D Financial Bar Chart On Graph Paper With Up Arro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1500166" y="478632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61" name="Picture 33" descr="C:\Users\Laptop\Desktop\konkurs\v261-minty-financedoodle-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86124"/>
            <a:ext cx="1357322" cy="1532200"/>
          </a:xfrm>
          <a:prstGeom prst="rect">
            <a:avLst/>
          </a:prstGeom>
          <a:noFill/>
        </p:spPr>
      </p:pic>
      <p:sp>
        <p:nvSpPr>
          <p:cNvPr id="23" name="Up Arrow 22"/>
          <p:cNvSpPr/>
          <p:nvPr/>
        </p:nvSpPr>
        <p:spPr>
          <a:xfrm>
            <a:off x="3000364" y="471488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2928926" y="5715016"/>
            <a:ext cx="1781172" cy="357190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sr-Cyrl-RS" sz="2500" dirty="0" smtClean="0"/>
              <a:t>ПРОФИТ</a:t>
            </a:r>
            <a:endParaRPr lang="sr-Latn-RS" sz="25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63" name="Picture 35" descr="Profit money or budget cash and rising graph Vector Image"/>
          <p:cNvPicPr>
            <a:picLocks noChangeAspect="1" noChangeArrowheads="1"/>
          </p:cNvPicPr>
          <p:nvPr/>
        </p:nvPicPr>
        <p:blipFill>
          <a:blip r:embed="rId6" cstate="print"/>
          <a:srcRect b="17393"/>
          <a:stretch>
            <a:fillRect/>
          </a:stretch>
        </p:blipFill>
        <p:spPr bwMode="auto">
          <a:xfrm>
            <a:off x="4143372" y="3429000"/>
            <a:ext cx="2000264" cy="1288835"/>
          </a:xfrm>
          <a:prstGeom prst="rect">
            <a:avLst/>
          </a:prstGeom>
          <a:noFill/>
        </p:spPr>
      </p:pic>
      <p:sp>
        <p:nvSpPr>
          <p:cNvPr id="26" name="Up Arrow 25"/>
          <p:cNvSpPr/>
          <p:nvPr/>
        </p:nvSpPr>
        <p:spPr>
          <a:xfrm>
            <a:off x="5072066" y="464344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4500562" y="5715016"/>
            <a:ext cx="1857388" cy="857256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sr-Cyrl-RS" sz="1900" dirty="0" smtClean="0"/>
              <a:t>ИЗВЕШТАЈ О НОВЧАНОМ ТОКУ</a:t>
            </a:r>
            <a:endParaRPr lang="sr-Latn-RS" sz="19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lang="sr-Latn-RS" sz="25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7000892" y="457200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6715140" y="5715016"/>
            <a:ext cx="1781172" cy="357190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sr-Cyrl-RS" sz="2500" dirty="0" smtClean="0"/>
              <a:t>БИЛАНС</a:t>
            </a:r>
            <a:endParaRPr lang="sr-Latn-RS" sz="25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lang="sr-Latn-RS" sz="25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lang="sr-Latn-RS" sz="25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3438" y="1214422"/>
            <a:ext cx="4286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Ово помаже потенцијалним инвеститорима и самим предузетницима да добију одговоре на два кључна питања: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Колико је новца потрено да се реализује пословна идеја 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 ли се исплати улагати, односно да али је пословни подухват профитабилан.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357290" y="1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b="1" dirty="0" smtClean="0">
                <a:solidFill>
                  <a:schemeClr val="tx2"/>
                </a:solidFill>
              </a:rPr>
              <a:t>Финансијски план и анализа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664</TotalTime>
  <Words>571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Пословни план </vt:lpstr>
      <vt:lpstr>     Шта је то бизнис план?</vt:lpstr>
      <vt:lpstr>     Када правимо бизнис план? </vt:lpstr>
      <vt:lpstr>Садржај пословног плана:</vt:lpstr>
      <vt:lpstr>Резиме бизнис плана</vt:lpstr>
      <vt:lpstr> Шта написати у делу општи подаци о предузећу?</vt:lpstr>
      <vt:lpstr>У четвртом делу бизнс плана  треба разрадити МАРКЕТИНГ ПЛАН који обухвата анализу и процену тржишта и конкуренције, као и план продаје производа или услуга.</vt:lpstr>
      <vt:lpstr>  План производње треба да пружи податке о производним могућностима  и потребама за реализацију планираног подухвата</vt:lpstr>
      <vt:lpstr>  Финансијски план је последњи сегмент бизнис плана, који обједињује и усклађује из претходних сегмента бизнис плана формирајући финансијку целину.</vt:lpstr>
      <vt:lpstr>ТРОШКОВИ И ВРСТЕ ТРОШКОВА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plan</dc:title>
  <dc:creator>Laptop</dc:creator>
  <cp:lastModifiedBy>Laptop</cp:lastModifiedBy>
  <cp:revision>71</cp:revision>
  <dcterms:created xsi:type="dcterms:W3CDTF">2020-04-23T17:20:04Z</dcterms:created>
  <dcterms:modified xsi:type="dcterms:W3CDTF">2020-05-26T16:24:30Z</dcterms:modified>
</cp:coreProperties>
</file>